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27" r:id="rId2"/>
  </p:sldMasterIdLst>
  <p:notesMasterIdLst>
    <p:notesMasterId r:id="rId9"/>
  </p:notesMasterIdLst>
  <p:sldIdLst>
    <p:sldId id="256" r:id="rId3"/>
    <p:sldId id="310" r:id="rId4"/>
    <p:sldId id="305" r:id="rId5"/>
    <p:sldId id="311" r:id="rId6"/>
    <p:sldId id="300" r:id="rId7"/>
    <p:sldId id="31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495"/>
    <a:srgbClr val="0C5F98"/>
    <a:srgbClr val="193443"/>
    <a:srgbClr val="4189B1"/>
    <a:srgbClr val="377395"/>
    <a:srgbClr val="002368"/>
    <a:srgbClr val="28556E"/>
    <a:srgbClr val="FFCC00"/>
    <a:srgbClr val="001D58"/>
    <a:srgbClr val="98A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4" autoAdjust="0"/>
    <p:restoredTop sz="91163" autoAdjust="0"/>
  </p:normalViewPr>
  <p:slideViewPr>
    <p:cSldViewPr>
      <p:cViewPr varScale="1">
        <p:scale>
          <a:sx n="105" d="100"/>
          <a:sy n="105" d="100"/>
        </p:scale>
        <p:origin x="156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PUBLICK\3_OTDEL_BA\ALL\&#1041;&#1070;&#1044;&#1046;&#1045;&#1058;_23_24_25\&#1048;&#1057;&#1055;&#1054;&#1051;&#1053;&#1045;&#1053;&#1048;&#1045;\1%20&#1087;&#1086;&#1083;&#1091;&#1075;&#1086;&#1076;&#1080;&#1077;\&#1053;&#1072;%20&#1089;&#1072;&#1081;&#1090;%20&#1091;&#1088;&#1086;&#1074;&#1077;&#1085;&#1100;%20&#1086;&#1090;&#1082;&#1088;&#1099;&#1090;&#1086;&#1089;&#1090;&#1080;\&#1076;&#1083;&#1103;%20&#1089;&#1083;&#1072;&#1081;&#1076;&#1086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S:\PUBLICK\3_OTDEL_BA\ALL\&#1041;&#1070;&#1044;&#1046;&#1045;&#1058;_23_24_25\&#1048;&#1057;&#1055;&#1054;&#1051;&#1053;&#1045;&#1053;&#1048;&#1045;\9%20&#1084;&#1077;&#1089;&#1103;&#1094;&#1077;&#1074;\&#1053;&#1072;%20&#1089;&#1072;&#1081;&#1090;%20&#1091;&#1088;&#1086;&#1074;&#1077;&#1085;&#1100;%20&#1086;&#1090;&#1082;&#1088;&#1099;&#1090;&#1086;&#1089;&#1090;&#1080;\&#1076;&#1083;&#1103;%20&#1089;&#1083;&#1072;&#1081;&#1076;&#1086;&#1074;%209%20&#1084;&#1077;&#1089;.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S:\PUBLICK\3_OTDEL_BA\ALL\&#1041;&#1070;&#1044;&#1046;&#1045;&#1058;_23_24_25\&#1048;&#1057;&#1055;&#1054;&#1051;&#1053;&#1045;&#1053;&#1048;&#1045;\9%20&#1084;&#1077;&#1089;&#1103;&#1094;&#1077;&#1074;\&#1053;&#1072;%20&#1089;&#1072;&#1081;&#1090;%20&#1091;&#1088;&#1086;&#1074;&#1077;&#1085;&#1100;%20&#1086;&#1090;&#1082;&#1088;&#1099;&#1090;&#1086;&#1089;&#1090;&#1080;\&#1076;&#1083;&#1103;%20&#1089;&#1083;&#1072;&#1081;&#1076;&#1086;&#1074;%209%20&#1084;&#1077;&#1089;.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S:\PUBLICK\3_OTDEL_BA\ALL\&#1041;&#1070;&#1044;&#1046;&#1045;&#1058;_23_24_25\&#1048;&#1057;&#1055;&#1054;&#1051;&#1053;&#1045;&#1053;&#1048;&#1045;\9%20&#1084;&#1077;&#1089;&#1103;&#1094;&#1077;&#1074;\&#1053;&#1072;%20&#1089;&#1072;&#1081;&#1090;%20&#1091;&#1088;&#1086;&#1074;&#1077;&#1085;&#1100;%20&#1086;&#1090;&#1082;&#1088;&#1099;&#1090;&#1086;&#1089;&#1090;&#1080;\&#1076;&#1083;&#1103;%20&#1089;&#1083;&#1072;&#1081;&#1076;&#1086;&#1074;%209%20&#1084;&#1077;&#1089;.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S:\PUBLICK\3_OTDEL_BA\ALL\&#1041;&#1070;&#1044;&#1046;&#1045;&#1058;_23_24_25\&#1048;&#1057;&#1055;&#1054;&#1051;&#1053;&#1045;&#1053;&#1048;&#1045;\9%20&#1084;&#1077;&#1089;&#1103;&#1094;&#1077;&#1074;\&#1053;&#1072;%20&#1089;&#1072;&#1081;&#1090;%20&#1091;&#1088;&#1086;&#1074;&#1077;&#1085;&#1100;%20&#1086;&#1090;&#1082;&#1088;&#1099;&#1090;&#1086;&#1089;&#1090;&#1080;\&#1076;&#1083;&#1103;%20&#1089;&#1083;&#1072;&#1081;&#1076;&#1086;&#1074;%209%20&#1084;&#1077;&#1089;.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S:\PUBLICK\3_OTDEL_BA\ALL\&#1041;&#1070;&#1044;&#1046;&#1045;&#1058;_23_24_25\&#1048;&#1057;&#1055;&#1054;&#1051;&#1053;&#1045;&#1053;&#1048;&#1045;\9%20&#1084;&#1077;&#1089;&#1103;&#1094;&#1077;&#1074;\&#1053;&#1072;%20&#1089;&#1072;&#1081;&#1090;%20&#1091;&#1088;&#1086;&#1074;&#1077;&#1085;&#1100;%20&#1086;&#1090;&#1082;&#1088;&#1099;&#1090;&#1086;&#1089;&#1090;&#1080;\&#1076;&#1083;&#1103;%20&#1089;&#1083;&#1072;&#1081;&#1076;&#1086;&#1074;%209%20&#1084;&#1077;&#1089;.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5048916111707071"/>
          <c:y val="0.49052599672581992"/>
          <c:w val="0.36920637271210677"/>
          <c:h val="0.35585262694185149"/>
        </c:manualLayout>
      </c:layout>
      <c:bar3DChart>
        <c:barDir val="col"/>
        <c:grouping val="standard"/>
        <c:varyColors val="0"/>
        <c:ser>
          <c:idx val="2"/>
          <c:order val="0"/>
          <c:tx>
            <c:strRef>
              <c:f>'Доходы (3)'!$E$4</c:f>
              <c:strCache>
                <c:ptCount val="1"/>
                <c:pt idx="0">
                  <c:v>отклонение (гр.3-гр.2)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'Доходы (3)'!$B$5:$B$6</c:f>
              <c:strCache>
                <c:ptCount val="2"/>
                <c:pt idx="0">
                  <c:v>Налоговые и неналоговые
доходы</c:v>
                </c:pt>
                <c:pt idx="1">
                  <c:v>Безвозмездные 
поступления</c:v>
                </c:pt>
              </c:strCache>
            </c:strRef>
          </c:cat>
          <c:val>
            <c:numRef>
              <c:f>'Доходы (3)'!$E$5:$E$6</c:f>
            </c:numRef>
          </c:val>
          <c:extLst>
            <c:ext xmlns:c16="http://schemas.microsoft.com/office/drawing/2014/chart" uri="{C3380CC4-5D6E-409C-BE32-E72D297353CC}">
              <c16:uniqueId val="{0000000A-80DC-44BC-AAD9-2FE388112CC9}"/>
            </c:ext>
          </c:extLst>
        </c:ser>
        <c:ser>
          <c:idx val="3"/>
          <c:order val="1"/>
          <c:tx>
            <c:strRef>
              <c:f>'Доходы (3)'!$F$4</c:f>
              <c:strCache>
                <c:ptCount val="1"/>
                <c:pt idx="0">
                  <c:v>% исполнения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'Доходы (3)'!$B$5:$B$6</c:f>
              <c:strCache>
                <c:ptCount val="2"/>
                <c:pt idx="0">
                  <c:v>Налоговые и неналоговые
доходы</c:v>
                </c:pt>
                <c:pt idx="1">
                  <c:v>Безвозмездные 
поступления</c:v>
                </c:pt>
              </c:strCache>
            </c:strRef>
          </c:cat>
          <c:val>
            <c:numRef>
              <c:f>'Доходы (3)'!$F$5:$F$6</c:f>
            </c:numRef>
          </c:val>
          <c:extLst>
            <c:ext xmlns:c16="http://schemas.microsoft.com/office/drawing/2014/chart" uri="{C3380CC4-5D6E-409C-BE32-E72D297353CC}">
              <c16:uniqueId val="{0000000B-80DC-44BC-AAD9-2FE388112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5702688"/>
        <c:axId val="1965703104"/>
        <c:axId val="2044376160"/>
      </c:bar3DChart>
      <c:catAx>
        <c:axId val="196570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Bahnschrift Condensed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1965703104"/>
        <c:crosses val="autoZero"/>
        <c:auto val="1"/>
        <c:lblAlgn val="ctr"/>
        <c:lblOffset val="100"/>
        <c:noMultiLvlLbl val="0"/>
      </c:catAx>
      <c:valAx>
        <c:axId val="196570310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965702688"/>
        <c:crosses val="autoZero"/>
        <c:crossBetween val="between"/>
      </c:valAx>
      <c:serAx>
        <c:axId val="20443761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Bahnschrift Condensed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1965703104"/>
        <c:crosses val="autoZero"/>
      </c:ser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  <a:cs typeface="Dubai Medium" panose="020B0603030403030204" pitchFamily="34" charset="-78"/>
              </a:rPr>
              <a:t>Исполнение доходов за 9 месяцев 2023 года, (</a:t>
            </a:r>
            <a:r>
              <a:rPr lang="ru-RU" sz="2000" dirty="0" err="1">
                <a:solidFill>
                  <a:srgbClr val="002060"/>
                </a:solidFill>
                <a:latin typeface="Bahnschrift Condensed" panose="020B0502040204020203" pitchFamily="34" charset="0"/>
                <a:cs typeface="Dubai Medium" panose="020B0603030403030204" pitchFamily="34" charset="-78"/>
              </a:rPr>
              <a:t>млн.руб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  <a:cs typeface="Dubai Medium" panose="020B0603030403030204" pitchFamily="34" charset="-78"/>
              </a:rPr>
              <a:t>.)</a:t>
            </a:r>
          </a:p>
        </c:rich>
      </c:tx>
      <c:layout>
        <c:manualLayout>
          <c:xMode val="edge"/>
          <c:yMode val="edge"/>
          <c:x val="5.0795728576039599E-4"/>
          <c:y val="5.37035502141179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337404039348827"/>
          <c:y val="0.3353313993645532"/>
          <c:w val="0.81129402457046773"/>
          <c:h val="0.61958723580605057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'Доходы (2)'!$H$22</c:f>
              <c:strCache>
                <c:ptCount val="1"/>
                <c:pt idx="0">
                  <c:v>Факт за 1 пол. 2022 г.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'Доходы (2)'!$H$23:$H$24</c:f>
              <c:numCache>
                <c:formatCode>#\ ##0.0</c:formatCode>
                <c:ptCount val="1"/>
                <c:pt idx="0">
                  <c:v>6694.4943000000003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90-4878-9B44-E218AFF75DC7}"/>
            </c:ext>
          </c:extLst>
        </c:ser>
        <c:ser>
          <c:idx val="1"/>
          <c:order val="1"/>
          <c:tx>
            <c:strRef>
              <c:f>'Доходы (2)'!$E$22</c:f>
              <c:strCache>
                <c:ptCount val="1"/>
                <c:pt idx="0">
                  <c:v>Факт за 1 пол. 2023 г.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'Доходы (2)'!$E$23:$E$24</c:f>
              <c:numCache>
                <c:formatCode>#\ ##0.0</c:formatCode>
                <c:ptCount val="1"/>
                <c:pt idx="0">
                  <c:v>9088.2887999999984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90-4878-9B44-E218AFF75DC7}"/>
            </c:ext>
          </c:extLst>
        </c:ser>
        <c:ser>
          <c:idx val="2"/>
          <c:order val="2"/>
          <c:tx>
            <c:strRef>
              <c:f>'Доходы (2)'!$F$4</c:f>
              <c:strCache>
                <c:ptCount val="1"/>
                <c:pt idx="0">
                  <c:v>отклонение (гр.3-гр.2)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'Доходы (2)'!$F$5:$F$6</c:f>
            </c:numRef>
          </c:val>
          <c:extLst>
            <c:ext xmlns:c16="http://schemas.microsoft.com/office/drawing/2014/chart" uri="{C3380CC4-5D6E-409C-BE32-E72D297353CC}">
              <c16:uniqueId val="{00000002-1390-4878-9B44-E218AFF75DC7}"/>
            </c:ext>
          </c:extLst>
        </c:ser>
        <c:ser>
          <c:idx val="0"/>
          <c:order val="3"/>
          <c:tx>
            <c:strRef>
              <c:f>'Доходы (2)'!$D$22</c:f>
              <c:strCache>
                <c:ptCount val="1"/>
                <c:pt idx="0">
                  <c:v>План на 2023 г.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17000">
                    <a:schemeClr val="accent1">
                      <a:lumMod val="40000"/>
                      <a:lumOff val="60000"/>
                    </a:schemeClr>
                  </a:gs>
                  <a:gs pos="31000">
                    <a:schemeClr val="accent1">
                      <a:lumMod val="60000"/>
                      <a:lumOff val="40000"/>
                    </a:schemeClr>
                  </a:gs>
                  <a:gs pos="67000">
                    <a:srgbClr val="0C5F98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1390-4878-9B44-E218AFF75D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'Доходы (2)'!$D$23:$D$24</c:f>
              <c:numCache>
                <c:formatCode>#\ ##0.0</c:formatCode>
                <c:ptCount val="1"/>
                <c:pt idx="0">
                  <c:v>16237.991000000002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90-4878-9B44-E218AFF75DC7}"/>
            </c:ext>
          </c:extLst>
        </c:ser>
        <c:ser>
          <c:idx val="3"/>
          <c:order val="4"/>
          <c:tx>
            <c:strRef>
              <c:f>'Доходы (2)'!$G$4</c:f>
              <c:strCache>
                <c:ptCount val="1"/>
                <c:pt idx="0">
                  <c:v>% исполнения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'Доходы (2)'!$G$5:$G$6</c:f>
            </c:numRef>
          </c:val>
          <c:extLst>
            <c:ext xmlns:c16="http://schemas.microsoft.com/office/drawing/2014/chart" uri="{C3380CC4-5D6E-409C-BE32-E72D297353CC}">
              <c16:uniqueId val="{00000006-1390-4878-9B44-E218AFF75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832907184"/>
        <c:axId val="1832900944"/>
      </c:barChart>
      <c:catAx>
        <c:axId val="1832907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2900944"/>
        <c:crosses val="autoZero"/>
        <c:auto val="1"/>
        <c:lblAlgn val="ctr"/>
        <c:lblOffset val="100"/>
        <c:noMultiLvlLbl val="0"/>
      </c:catAx>
      <c:valAx>
        <c:axId val="1832900944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83290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988086125013902E-2"/>
          <c:y val="0.3044999543408603"/>
          <c:w val="0.1371555496025966"/>
          <c:h val="0.695499930929686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Bahnschrift Condensed" panose="020B0502040204020203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Исполнение</a:t>
            </a:r>
            <a:r>
              <a:rPr lang="ru-RU" baseline="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 по б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езвозмездным поступлениям,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млн. руб.</a:t>
            </a:r>
            <a:endParaRPr lang="ru-RU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c:rich>
      </c:tx>
      <c:layout>
        <c:manualLayout>
          <c:xMode val="edge"/>
          <c:yMode val="edge"/>
          <c:x val="0.38392339390080166"/>
          <c:y val="1.6827878627269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ahnschrift Condensed" panose="020B0502040204020203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208509363464141E-2"/>
          <c:y val="0.15420630714191072"/>
          <c:w val="0.5196216422466422"/>
          <c:h val="0.7565691111111110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'Доходы Безвозмезд'!$B$9:$B$14</c:f>
              <c:strCache>
                <c:ptCount val="6"/>
                <c:pt idx="0">
                  <c:v>Субсидии</c:v>
                </c:pt>
                <c:pt idx="1">
                  <c:v>Субвенции</c:v>
                </c:pt>
                <c:pt idx="2">
                  <c:v>Иные межбюджетные</c:v>
                </c:pt>
                <c:pt idx="3">
                  <c:v>Прочие безвозмездные поступления</c:v>
                </c:pt>
                <c:pt idx="4">
                  <c:v>Доходы от возврата остатков</c:v>
                </c:pt>
                <c:pt idx="5">
                  <c:v>Возврат остатков</c:v>
                </c:pt>
              </c:strCache>
            </c:strRef>
          </c:cat>
          <c:val>
            <c:numRef>
              <c:f>'Доходы Безвозмезд'!$C$7:$C$14</c:f>
            </c:numRef>
          </c:val>
          <c:extLst>
            <c:ext xmlns:c16="http://schemas.microsoft.com/office/drawing/2014/chart" uri="{C3380CC4-5D6E-409C-BE32-E72D297353CC}">
              <c16:uniqueId val="{00000000-C7F9-4466-A1D6-3D72D242F3C1}"/>
            </c:ext>
          </c:extLst>
        </c:ser>
        <c:ser>
          <c:idx val="1"/>
          <c:order val="1"/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C7F9-4466-A1D6-3D72D242F3C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C7F9-4466-A1D6-3D72D242F3C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C7F9-4466-A1D6-3D72D242F3C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C7F9-4466-A1D6-3D72D242F3C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C7F9-4466-A1D6-3D72D242F3C1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C-C7F9-4466-A1D6-3D72D242F3C1}"/>
              </c:ext>
            </c:extLst>
          </c:dPt>
          <c:dLbls>
            <c:dLbl>
              <c:idx val="0"/>
              <c:layout>
                <c:manualLayout>
                  <c:x val="-2.5192319759510903E-2"/>
                  <c:y val="-3.44799257983304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15375594563307"/>
                      <c:h val="0.111063998939976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7F9-4466-A1D6-3D72D242F3C1}"/>
                </c:ext>
              </c:extLst>
            </c:dLbl>
            <c:dLbl>
              <c:idx val="1"/>
              <c:layout>
                <c:manualLayout>
                  <c:x val="3.8767932732582571E-3"/>
                  <c:y val="1.27262488405989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26970253583493"/>
                      <c:h val="0.123684907910427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7F9-4466-A1D6-3D72D242F3C1}"/>
                </c:ext>
              </c:extLst>
            </c:dLbl>
            <c:dLbl>
              <c:idx val="2"/>
              <c:layout>
                <c:manualLayout>
                  <c:x val="0.25139190258549737"/>
                  <c:y val="-0.204881409831721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38583468863209"/>
                      <c:h val="0.17596164038690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7F9-4466-A1D6-3D72D242F3C1}"/>
                </c:ext>
              </c:extLst>
            </c:dLbl>
            <c:dLbl>
              <c:idx val="3"/>
              <c:layout>
                <c:manualLayout>
                  <c:x val="0.28838124225856038"/>
                  <c:y val="-3.6899761494633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323257609958651"/>
                      <c:h val="0.285232542732211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7F9-4466-A1D6-3D72D242F3C1}"/>
                </c:ext>
              </c:extLst>
            </c:dLbl>
            <c:dLbl>
              <c:idx val="4"/>
              <c:layout>
                <c:manualLayout>
                  <c:x val="0.29387133138476318"/>
                  <c:y val="0.144474460050351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272864180632493"/>
                      <c:h val="0.227882602358553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C7F9-4466-A1D6-3D72D242F3C1}"/>
                </c:ext>
              </c:extLst>
            </c:dLbl>
            <c:dLbl>
              <c:idx val="5"/>
              <c:layout>
                <c:manualLayout>
                  <c:x val="0.21844355466637433"/>
                  <c:y val="0.282314992712336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48144654832819"/>
                      <c:h val="0.241877898502716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7F9-4466-A1D6-3D72D242F3C1}"/>
                </c:ext>
              </c:extLst>
            </c:dLbl>
            <c:dLbl>
              <c:idx val="6"/>
              <c:layout>
                <c:manualLayout>
                  <c:x val="0.18995726495726495"/>
                  <c:y val="2.25777777777777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F9-4466-A1D6-3D72D242F3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'Доходы Безвозмезд'!$B$9:$B$14</c:f>
              <c:strCache>
                <c:ptCount val="6"/>
                <c:pt idx="0">
                  <c:v>Субсидии</c:v>
                </c:pt>
                <c:pt idx="1">
                  <c:v>Субвенции</c:v>
                </c:pt>
                <c:pt idx="2">
                  <c:v>Иные межбюджетные</c:v>
                </c:pt>
                <c:pt idx="3">
                  <c:v>Прочие безвозмездные поступления</c:v>
                </c:pt>
                <c:pt idx="4">
                  <c:v>Доходы от возврата остатков</c:v>
                </c:pt>
                <c:pt idx="5">
                  <c:v>Возврат остатков</c:v>
                </c:pt>
              </c:strCache>
            </c:strRef>
          </c:cat>
          <c:val>
            <c:numRef>
              <c:f>'Доходы Безвозмезд'!$D$9:$D$14</c:f>
              <c:numCache>
                <c:formatCode>#\ ##0.0</c:formatCode>
                <c:ptCount val="6"/>
                <c:pt idx="0">
                  <c:v>2514.7811000000002</c:v>
                </c:pt>
                <c:pt idx="1">
                  <c:v>2558.0041000000001</c:v>
                </c:pt>
                <c:pt idx="2">
                  <c:v>22.8262</c:v>
                </c:pt>
                <c:pt idx="3">
                  <c:v>24.426099999999998</c:v>
                </c:pt>
                <c:pt idx="4">
                  <c:v>26.302400000000002</c:v>
                </c:pt>
                <c:pt idx="5">
                  <c:v>-189.18539999999999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7F9-4466-A1D6-3D72D242F3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98"/>
        <c:holeSize val="4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  <a:ea typeface="+mn-ea"/>
                <a:cs typeface="+mn-cs"/>
              </a:defRPr>
            </a:pPr>
            <a:r>
              <a:rPr lang="ru-RU" sz="1600" b="1" i="0" baseline="0" dirty="0">
                <a:solidFill>
                  <a:srgbClr val="002060"/>
                </a:solidFill>
                <a:effectLst/>
                <a:latin typeface="Bahnschrift Condensed" panose="020B0502040204020203" pitchFamily="34" charset="0"/>
              </a:rPr>
              <a:t>Исполнение доходов за 9 месяцев 2023 года, </a:t>
            </a:r>
            <a:endParaRPr lang="ru-RU" sz="1600" b="1" i="0" baseline="0" dirty="0" smtClean="0">
              <a:solidFill>
                <a:srgbClr val="002060"/>
              </a:solidFill>
              <a:effectLst/>
              <a:latin typeface="Bahnschrift Condensed" panose="020B0502040204020203" pitchFamily="34" charset="0"/>
            </a:endParaRPr>
          </a:p>
          <a:p>
            <a:pPr>
              <a:defRPr sz="1600">
                <a:solidFill>
                  <a:srgbClr val="002060"/>
                </a:solidFill>
                <a:latin typeface="Bahnschrift Condensed" panose="020B0502040204020203" pitchFamily="34" charset="0"/>
              </a:defRPr>
            </a:pPr>
            <a:r>
              <a:rPr lang="ru-RU" sz="1600" b="1" i="0" baseline="0" dirty="0" smtClean="0">
                <a:solidFill>
                  <a:srgbClr val="002060"/>
                </a:solidFill>
                <a:effectLst/>
                <a:latin typeface="Bahnschrift Condensed" panose="020B0502040204020203" pitchFamily="34" charset="0"/>
              </a:rPr>
              <a:t>(</a:t>
            </a:r>
            <a:r>
              <a:rPr lang="ru-RU" sz="1600" b="1" i="0" baseline="0" dirty="0">
                <a:solidFill>
                  <a:srgbClr val="002060"/>
                </a:solidFill>
                <a:effectLst/>
                <a:latin typeface="Bahnschrift Condensed" panose="020B0502040204020203" pitchFamily="34" charset="0"/>
              </a:rPr>
              <a:t>млн</a:t>
            </a:r>
            <a:r>
              <a:rPr lang="ru-RU" sz="1600" b="1" i="0" baseline="0" dirty="0" smtClean="0">
                <a:solidFill>
                  <a:srgbClr val="002060"/>
                </a:solidFill>
                <a:effectLst/>
                <a:latin typeface="Bahnschrift Condensed" panose="020B0502040204020203" pitchFamily="34" charset="0"/>
              </a:rPr>
              <a:t>. руб</a:t>
            </a:r>
            <a:r>
              <a:rPr lang="ru-RU" sz="1600" b="1" i="0" baseline="0" dirty="0">
                <a:solidFill>
                  <a:srgbClr val="002060"/>
                </a:solidFill>
                <a:effectLst/>
                <a:latin typeface="Bahnschrift Condensed" panose="020B0502040204020203" pitchFamily="34" charset="0"/>
              </a:rPr>
              <a:t>.)</a:t>
            </a:r>
            <a:endParaRPr lang="ru-RU" sz="1600" dirty="0">
              <a:solidFill>
                <a:srgbClr val="002060"/>
              </a:solidFill>
              <a:effectLst/>
              <a:latin typeface="Bahnschrift Condensed" panose="020B0502040204020203" pitchFamily="34" charset="0"/>
            </a:endParaRPr>
          </a:p>
        </c:rich>
      </c:tx>
      <c:layout>
        <c:manualLayout>
          <c:xMode val="edge"/>
          <c:yMode val="edge"/>
          <c:x val="7.2090833115645653E-2"/>
          <c:y val="3.1897414503045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ahnschrift Condensed" panose="020B0502040204020203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59451292100877"/>
          <c:y val="5.2682254176007116E-2"/>
          <c:w val="0.86040548707899123"/>
          <c:h val="0.7967004748100248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'Доходы (3)'!$C$4</c:f>
              <c:strCache>
                <c:ptCount val="1"/>
                <c:pt idx="0">
                  <c:v>Факт за 9 мес. 2022 г.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8EA-45DE-AF30-0E443393038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8EA-45DE-AF30-0E4433930386}"/>
              </c:ext>
            </c:extLst>
          </c:dPt>
          <c:dLbls>
            <c:dLbl>
              <c:idx val="0"/>
              <c:layout>
                <c:manualLayout>
                  <c:x val="-5.9455244216657811E-3"/>
                  <c:y val="1.97220196364731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8EA-45DE-AF30-0E4433930386}"/>
                </c:ext>
              </c:extLst>
            </c:dLbl>
            <c:dLbl>
              <c:idx val="1"/>
              <c:layout>
                <c:manualLayout>
                  <c:x val="7.7960785372159173E-3"/>
                  <c:y val="-1.58368158624176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8EA-45DE-AF30-0E44339303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(3)'!$B$5:$B$6</c:f>
              <c:strCache>
                <c:ptCount val="2"/>
                <c:pt idx="0">
                  <c:v>Налоговые и неналоговые
доходы</c:v>
                </c:pt>
                <c:pt idx="1">
                  <c:v>Безвозмездные 
поступления</c:v>
                </c:pt>
              </c:strCache>
            </c:strRef>
          </c:cat>
          <c:val>
            <c:numRef>
              <c:f>'Доходы (3)'!$C$5:$C$6</c:f>
              <c:numCache>
                <c:formatCode>#\ ##0.0</c:formatCode>
                <c:ptCount val="2"/>
                <c:pt idx="0">
                  <c:v>3572.7221</c:v>
                </c:pt>
                <c:pt idx="1">
                  <c:v>3121.7722000000008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EA-45DE-AF30-0E4433930386}"/>
            </c:ext>
          </c:extLst>
        </c:ser>
        <c:ser>
          <c:idx val="1"/>
          <c:order val="1"/>
          <c:tx>
            <c:strRef>
              <c:f>'Доходы (3)'!$D$4</c:f>
              <c:strCache>
                <c:ptCount val="1"/>
                <c:pt idx="0">
                  <c:v>Факт за 9 мес. 2023 г.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98EA-45DE-AF30-0E443393038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98EA-45DE-AF30-0E4433930386}"/>
              </c:ext>
            </c:extLst>
          </c:dPt>
          <c:dLbls>
            <c:dLbl>
              <c:idx val="0"/>
              <c:layout>
                <c:manualLayout>
                  <c:x val="5.3475935828876681E-3"/>
                  <c:y val="-2.7522929152416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8EA-45DE-AF30-0E4433930386}"/>
                </c:ext>
              </c:extLst>
            </c:dLbl>
            <c:dLbl>
              <c:idx val="1"/>
              <c:layout>
                <c:manualLayout>
                  <c:x val="1.500521147392281E-2"/>
                  <c:y val="-3.5511789403297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8EA-45DE-AF30-0E44339303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(3)'!$B$5:$B$6</c:f>
              <c:strCache>
                <c:ptCount val="2"/>
                <c:pt idx="0">
                  <c:v>Налоговые и неналоговые
доходы</c:v>
                </c:pt>
                <c:pt idx="1">
                  <c:v>Безвозмездные 
поступления</c:v>
                </c:pt>
              </c:strCache>
            </c:strRef>
          </c:cat>
          <c:val>
            <c:numRef>
              <c:f>'Доходы (3)'!$D$5:$D$6</c:f>
              <c:numCache>
                <c:formatCode>#\ ##0.0</c:formatCode>
                <c:ptCount val="2"/>
                <c:pt idx="0">
                  <c:v>4131.1342999999997</c:v>
                </c:pt>
                <c:pt idx="1">
                  <c:v>4957.1544999999996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8EA-45DE-AF30-0E4433930386}"/>
            </c:ext>
          </c:extLst>
        </c:ser>
        <c:ser>
          <c:idx val="2"/>
          <c:order val="2"/>
          <c:tx>
            <c:strRef>
              <c:f>'Доходы (3)'!$E$4</c:f>
              <c:strCache>
                <c:ptCount val="1"/>
                <c:pt idx="0">
                  <c:v>отклонение (гр.3-гр.2)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'Доходы (3)'!$B$5:$B$6</c:f>
              <c:strCache>
                <c:ptCount val="2"/>
                <c:pt idx="0">
                  <c:v>Налоговые и неналоговые
доходы</c:v>
                </c:pt>
                <c:pt idx="1">
                  <c:v>Безвозмездные 
поступления</c:v>
                </c:pt>
              </c:strCache>
            </c:strRef>
          </c:cat>
          <c:val>
            <c:numRef>
              <c:f>'Доходы (3)'!$E$5:$E$6</c:f>
            </c:numRef>
          </c:val>
          <c:extLst>
            <c:ext xmlns:c16="http://schemas.microsoft.com/office/drawing/2014/chart" uri="{C3380CC4-5D6E-409C-BE32-E72D297353CC}">
              <c16:uniqueId val="{0000000A-98EA-45DE-AF30-0E4433930386}"/>
            </c:ext>
          </c:extLst>
        </c:ser>
        <c:ser>
          <c:idx val="3"/>
          <c:order val="3"/>
          <c:tx>
            <c:strRef>
              <c:f>'Доходы (3)'!$F$4</c:f>
              <c:strCache>
                <c:ptCount val="1"/>
                <c:pt idx="0">
                  <c:v>% исполнения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'Доходы (3)'!$B$5:$B$6</c:f>
              <c:strCache>
                <c:ptCount val="2"/>
                <c:pt idx="0">
                  <c:v>Налоговые и неналоговые
доходы</c:v>
                </c:pt>
                <c:pt idx="1">
                  <c:v>Безвозмездные 
поступления</c:v>
                </c:pt>
              </c:strCache>
            </c:strRef>
          </c:cat>
          <c:val>
            <c:numRef>
              <c:f>'Доходы (3)'!$F$5:$F$6</c:f>
            </c:numRef>
          </c:val>
          <c:extLst>
            <c:ext xmlns:c16="http://schemas.microsoft.com/office/drawing/2014/chart" uri="{C3380CC4-5D6E-409C-BE32-E72D297353CC}">
              <c16:uniqueId val="{0000000B-98EA-45DE-AF30-0E4433930386}"/>
            </c:ext>
          </c:extLst>
        </c:ser>
        <c:ser>
          <c:idx val="4"/>
          <c:order val="4"/>
          <c:tx>
            <c:strRef>
              <c:f>'Доходы (3)'!$G$4</c:f>
              <c:strCache>
                <c:ptCount val="1"/>
                <c:pt idx="0">
                  <c:v>План на 2023 г.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98EA-45DE-AF30-0E443393038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98EA-45DE-AF30-0E4433930386}"/>
              </c:ext>
            </c:extLst>
          </c:dPt>
          <c:dLbls>
            <c:dLbl>
              <c:idx val="0"/>
              <c:layout>
                <c:manualLayout>
                  <c:x val="2.4955436720142603E-2"/>
                  <c:y val="-3.363913563073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8EA-45DE-AF30-0E4433930386}"/>
                </c:ext>
              </c:extLst>
            </c:dLbl>
            <c:dLbl>
              <c:idx val="1"/>
              <c:layout>
                <c:manualLayout>
                  <c:x val="8.8069715026771411E-2"/>
                  <c:y val="-3.9047305261715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8EA-45DE-AF30-0E44339303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'Доходы (3)'!$B$5:$B$6</c:f>
              <c:strCache>
                <c:ptCount val="2"/>
                <c:pt idx="0">
                  <c:v>Налоговые и неналоговые
доходы</c:v>
                </c:pt>
                <c:pt idx="1">
                  <c:v>Безвозмездные 
поступления</c:v>
                </c:pt>
              </c:strCache>
            </c:strRef>
          </c:cat>
          <c:val>
            <c:numRef>
              <c:f>'Доходы (3)'!$G$5:$G$6</c:f>
              <c:numCache>
                <c:formatCode>#\ ##0.0</c:formatCode>
                <c:ptCount val="2"/>
                <c:pt idx="0">
                  <c:v>6161.9299000000001</c:v>
                </c:pt>
                <c:pt idx="1">
                  <c:v>10076.061100000001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8EA-45DE-AF30-0E4433930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5702688"/>
        <c:axId val="1965703104"/>
        <c:axId val="2044376160"/>
      </c:bar3DChart>
      <c:catAx>
        <c:axId val="196570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Bahnschrift Condensed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1965703104"/>
        <c:crosses val="autoZero"/>
        <c:auto val="1"/>
        <c:lblAlgn val="ctr"/>
        <c:lblOffset val="100"/>
        <c:noMultiLvlLbl val="0"/>
      </c:catAx>
      <c:valAx>
        <c:axId val="196570310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965702688"/>
        <c:crosses val="autoZero"/>
        <c:crossBetween val="between"/>
      </c:valAx>
      <c:serAx>
        <c:axId val="20443761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000" b="1" i="0" u="none" strike="noStrike" kern="1200" baseline="0">
                <a:solidFill>
                  <a:srgbClr val="002060"/>
                </a:solidFill>
                <a:latin typeface="Bahnschrift Condensed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196570310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Распределение расходов по национальным проектам </a:t>
            </a:r>
          </a:p>
          <a:p>
            <a:pPr>
              <a:defRPr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defRPr>
            </a:pPr>
            <a:r>
              <a:rPr lang="ru-RU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за</a:t>
            </a:r>
            <a:r>
              <a:rPr lang="ru-RU" baseline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 9 месяцев </a:t>
            </a:r>
            <a:r>
              <a:rPr lang="ru-RU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2023, млн. руб.</a:t>
            </a:r>
          </a:p>
        </c:rich>
      </c:tx>
      <c:layout>
        <c:manualLayout>
          <c:xMode val="edge"/>
          <c:yMode val="edge"/>
          <c:x val="0.52845833333333347"/>
          <c:y val="5.87115179516244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ahnschrift Condensed" panose="020B0502040204020203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9569324146981629"/>
          <c:y val="4.1098062566137135E-2"/>
          <c:w val="0.69212970253718287"/>
          <c:h val="0.955018655931550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'Нац проекты'!$E$5</c:f>
              <c:strCache>
                <c:ptCount val="1"/>
                <c:pt idx="0">
                  <c:v>2023 год/план</c:v>
                </c:pt>
              </c:strCache>
            </c:strRef>
          </c:tx>
          <c:spPr>
            <a:solidFill>
              <a:srgbClr val="36749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'Нац проекты'!$D$6:$D$43</c:f>
              <c:strCache>
                <c:ptCount val="5"/>
                <c:pt idx="0">
                  <c:v>Национальный проект "Культура"</c:v>
                </c:pt>
                <c:pt idx="1">
                  <c:v>Национальный проект "Образование"</c:v>
                </c:pt>
                <c:pt idx="2">
                  <c:v>Национальный проект "Жилье и городская среда"</c:v>
                </c:pt>
                <c:pt idx="3">
                  <c:v>Национальный проект "Экология"</c:v>
                </c:pt>
                <c:pt idx="4">
                  <c:v>Национальный проект "Демография"</c:v>
                </c:pt>
              </c:strCache>
            </c:strRef>
          </c:cat>
          <c:val>
            <c:numRef>
              <c:f>'Нац проекты'!$E$6:$E$43</c:f>
              <c:numCache>
                <c:formatCode>#\ ##0.00_ ;[Red]\-#\ ##0.00\ </c:formatCode>
                <c:ptCount val="5"/>
                <c:pt idx="0">
                  <c:v>0.13333337000000001</c:v>
                </c:pt>
                <c:pt idx="1">
                  <c:v>1060.00145748</c:v>
                </c:pt>
                <c:pt idx="2">
                  <c:v>4000.9898544499997</c:v>
                </c:pt>
                <c:pt idx="3">
                  <c:v>760.87631999999996</c:v>
                </c:pt>
                <c:pt idx="4">
                  <c:v>30.442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EE-4C0B-8A28-17A138B3E5DA}"/>
            </c:ext>
          </c:extLst>
        </c:ser>
        <c:ser>
          <c:idx val="1"/>
          <c:order val="1"/>
          <c:tx>
            <c:strRef>
              <c:f>'Нац проекты'!$F$5</c:f>
              <c:strCache>
                <c:ptCount val="1"/>
                <c:pt idx="0">
                  <c:v>из них фед. средств/план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'Нац проекты'!$D$6:$D$43</c:f>
              <c:strCache>
                <c:ptCount val="5"/>
                <c:pt idx="0">
                  <c:v>Национальный проект "Культура"</c:v>
                </c:pt>
                <c:pt idx="1">
                  <c:v>Национальный проект "Образование"</c:v>
                </c:pt>
                <c:pt idx="2">
                  <c:v>Национальный проект "Жилье и городская среда"</c:v>
                </c:pt>
                <c:pt idx="3">
                  <c:v>Национальный проект "Экология"</c:v>
                </c:pt>
                <c:pt idx="4">
                  <c:v>Национальный проект "Демография"</c:v>
                </c:pt>
              </c:strCache>
            </c:strRef>
          </c:cat>
          <c:val>
            <c:numRef>
              <c:f>'Нац проекты'!$F$6:$F$43</c:f>
            </c:numRef>
          </c:val>
          <c:extLst>
            <c:ext xmlns:c16="http://schemas.microsoft.com/office/drawing/2014/chart" uri="{C3380CC4-5D6E-409C-BE32-E72D297353CC}">
              <c16:uniqueId val="{00000001-E6EE-4C0B-8A28-17A138B3E5DA}"/>
            </c:ext>
          </c:extLst>
        </c:ser>
        <c:ser>
          <c:idx val="2"/>
          <c:order val="2"/>
          <c:tx>
            <c:strRef>
              <c:f>'Нац проекты'!$G$5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'Нац проекты'!$D$6:$D$43</c:f>
              <c:strCache>
                <c:ptCount val="5"/>
                <c:pt idx="0">
                  <c:v>Национальный проект "Культура"</c:v>
                </c:pt>
                <c:pt idx="1">
                  <c:v>Национальный проект "Образование"</c:v>
                </c:pt>
                <c:pt idx="2">
                  <c:v>Национальный проект "Жилье и городская среда"</c:v>
                </c:pt>
                <c:pt idx="3">
                  <c:v>Национальный проект "Экология"</c:v>
                </c:pt>
                <c:pt idx="4">
                  <c:v>Национальный проект "Демография"</c:v>
                </c:pt>
              </c:strCache>
            </c:strRef>
          </c:cat>
          <c:val>
            <c:numRef>
              <c:f>'Нац проекты'!$G$6:$G$43</c:f>
            </c:numRef>
          </c:val>
          <c:extLst>
            <c:ext xmlns:c16="http://schemas.microsoft.com/office/drawing/2014/chart" uri="{C3380CC4-5D6E-409C-BE32-E72D297353CC}">
              <c16:uniqueId val="{00000002-E6EE-4C0B-8A28-17A138B3E5DA}"/>
            </c:ext>
          </c:extLst>
        </c:ser>
        <c:ser>
          <c:idx val="3"/>
          <c:order val="3"/>
          <c:tx>
            <c:strRef>
              <c:f>'Нац проекты'!$H$5</c:f>
              <c:strCache>
                <c:ptCount val="1"/>
                <c:pt idx="0">
                  <c:v>из них областных средств/план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'Нац проекты'!$D$6:$D$43</c:f>
              <c:strCache>
                <c:ptCount val="5"/>
                <c:pt idx="0">
                  <c:v>Национальный проект "Культура"</c:v>
                </c:pt>
                <c:pt idx="1">
                  <c:v>Национальный проект "Образование"</c:v>
                </c:pt>
                <c:pt idx="2">
                  <c:v>Национальный проект "Жилье и городская среда"</c:v>
                </c:pt>
                <c:pt idx="3">
                  <c:v>Национальный проект "Экология"</c:v>
                </c:pt>
                <c:pt idx="4">
                  <c:v>Национальный проект "Демография"</c:v>
                </c:pt>
              </c:strCache>
            </c:strRef>
          </c:cat>
          <c:val>
            <c:numRef>
              <c:f>'Нац проекты'!$H$6:$H$43</c:f>
            </c:numRef>
          </c:val>
          <c:extLst>
            <c:ext xmlns:c16="http://schemas.microsoft.com/office/drawing/2014/chart" uri="{C3380CC4-5D6E-409C-BE32-E72D297353CC}">
              <c16:uniqueId val="{00000003-E6EE-4C0B-8A28-17A138B3E5DA}"/>
            </c:ext>
          </c:extLst>
        </c:ser>
        <c:ser>
          <c:idx val="4"/>
          <c:order val="4"/>
          <c:tx>
            <c:strRef>
              <c:f>'Нац проекты'!$I$5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'Нац проекты'!$D$6:$D$43</c:f>
              <c:strCache>
                <c:ptCount val="5"/>
                <c:pt idx="0">
                  <c:v>Национальный проект "Культура"</c:v>
                </c:pt>
                <c:pt idx="1">
                  <c:v>Национальный проект "Образование"</c:v>
                </c:pt>
                <c:pt idx="2">
                  <c:v>Национальный проект "Жилье и городская среда"</c:v>
                </c:pt>
                <c:pt idx="3">
                  <c:v>Национальный проект "Экология"</c:v>
                </c:pt>
                <c:pt idx="4">
                  <c:v>Национальный проект "Демография"</c:v>
                </c:pt>
              </c:strCache>
            </c:strRef>
          </c:cat>
          <c:val>
            <c:numRef>
              <c:f>'Нац проекты'!$I$6:$I$43</c:f>
            </c:numRef>
          </c:val>
          <c:extLst>
            <c:ext xmlns:c16="http://schemas.microsoft.com/office/drawing/2014/chart" uri="{C3380CC4-5D6E-409C-BE32-E72D297353CC}">
              <c16:uniqueId val="{00000004-E6EE-4C0B-8A28-17A138B3E5DA}"/>
            </c:ext>
          </c:extLst>
        </c:ser>
        <c:ser>
          <c:idx val="5"/>
          <c:order val="5"/>
          <c:tx>
            <c:strRef>
              <c:f>'Нац проекты'!$J$5</c:f>
              <c:strCache>
                <c:ptCount val="1"/>
                <c:pt idx="0">
                  <c:v>из них средств мун. обр./план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'Нац проекты'!$D$6:$D$43</c:f>
              <c:strCache>
                <c:ptCount val="5"/>
                <c:pt idx="0">
                  <c:v>Национальный проект "Культура"</c:v>
                </c:pt>
                <c:pt idx="1">
                  <c:v>Национальный проект "Образование"</c:v>
                </c:pt>
                <c:pt idx="2">
                  <c:v>Национальный проект "Жилье и городская среда"</c:v>
                </c:pt>
                <c:pt idx="3">
                  <c:v>Национальный проект "Экология"</c:v>
                </c:pt>
                <c:pt idx="4">
                  <c:v>Национальный проект "Демография"</c:v>
                </c:pt>
              </c:strCache>
            </c:strRef>
          </c:cat>
          <c:val>
            <c:numRef>
              <c:f>'Нац проекты'!$J$6:$J$43</c:f>
            </c:numRef>
          </c:val>
          <c:extLst>
            <c:ext xmlns:c16="http://schemas.microsoft.com/office/drawing/2014/chart" uri="{C3380CC4-5D6E-409C-BE32-E72D297353CC}">
              <c16:uniqueId val="{00000005-E6EE-4C0B-8A28-17A138B3E5DA}"/>
            </c:ext>
          </c:extLst>
        </c:ser>
        <c:ser>
          <c:idx val="6"/>
          <c:order val="6"/>
          <c:tx>
            <c:strRef>
              <c:f>'Нац проекты'!$K$5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'Нац проекты'!$D$6:$D$43</c:f>
              <c:strCache>
                <c:ptCount val="5"/>
                <c:pt idx="0">
                  <c:v>Национальный проект "Культура"</c:v>
                </c:pt>
                <c:pt idx="1">
                  <c:v>Национальный проект "Образование"</c:v>
                </c:pt>
                <c:pt idx="2">
                  <c:v>Национальный проект "Жилье и городская среда"</c:v>
                </c:pt>
                <c:pt idx="3">
                  <c:v>Национальный проект "Экология"</c:v>
                </c:pt>
                <c:pt idx="4">
                  <c:v>Национальный проект "Демография"</c:v>
                </c:pt>
              </c:strCache>
            </c:strRef>
          </c:cat>
          <c:val>
            <c:numRef>
              <c:f>'Нац проекты'!$K$6:$K$43</c:f>
            </c:numRef>
          </c:val>
          <c:extLst>
            <c:ext xmlns:c16="http://schemas.microsoft.com/office/drawing/2014/chart" uri="{C3380CC4-5D6E-409C-BE32-E72D297353CC}">
              <c16:uniqueId val="{00000006-E6EE-4C0B-8A28-17A138B3E5DA}"/>
            </c:ext>
          </c:extLst>
        </c:ser>
        <c:ser>
          <c:idx val="7"/>
          <c:order val="7"/>
          <c:tx>
            <c:strRef>
              <c:f>'Нац проекты'!$L$5</c:f>
              <c:strCache>
                <c:ptCount val="1"/>
                <c:pt idx="0">
                  <c:v>2023 год/факт. исп.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'Нац проекты'!$D$6:$D$43</c:f>
              <c:strCache>
                <c:ptCount val="5"/>
                <c:pt idx="0">
                  <c:v>Национальный проект "Культура"</c:v>
                </c:pt>
                <c:pt idx="1">
                  <c:v>Национальный проект "Образование"</c:v>
                </c:pt>
                <c:pt idx="2">
                  <c:v>Национальный проект "Жилье и городская среда"</c:v>
                </c:pt>
                <c:pt idx="3">
                  <c:v>Национальный проект "Экология"</c:v>
                </c:pt>
                <c:pt idx="4">
                  <c:v>Национальный проект "Демография"</c:v>
                </c:pt>
              </c:strCache>
            </c:strRef>
          </c:cat>
          <c:val>
            <c:numRef>
              <c:f>'Нац проекты'!$L$6:$L$43</c:f>
              <c:numCache>
                <c:formatCode>#\ ##0.00_ ;[Red]\-#\ ##0.00\ </c:formatCode>
                <c:ptCount val="5"/>
                <c:pt idx="0">
                  <c:v>0.13333337000000001</c:v>
                </c:pt>
                <c:pt idx="1">
                  <c:v>386.70488207</c:v>
                </c:pt>
                <c:pt idx="2">
                  <c:v>1346.7980088699999</c:v>
                </c:pt>
                <c:pt idx="3">
                  <c:v>140.87453809000002</c:v>
                </c:pt>
                <c:pt idx="4">
                  <c:v>12.687329999999999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6EE-4C0B-8A28-17A138B3E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250324671"/>
        <c:axId val="1250325087"/>
      </c:barChart>
      <c:catAx>
        <c:axId val="12503246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Bahnschrift Condensed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1250325087"/>
        <c:crosses val="autoZero"/>
        <c:auto val="1"/>
        <c:lblAlgn val="ctr"/>
        <c:lblOffset val="100"/>
        <c:noMultiLvlLbl val="0"/>
      </c:catAx>
      <c:valAx>
        <c:axId val="1250325087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\ ##0.00_ ;[Red]\-#\ ##0.00\ " sourceLinked="1"/>
        <c:majorTickMark val="none"/>
        <c:minorTickMark val="none"/>
        <c:tickLblPos val="nextTo"/>
        <c:crossAx val="125032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69608486439195"/>
          <c:y val="0.87482334536380113"/>
          <c:w val="0.29216338582677165"/>
          <c:h val="0.10169204745554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Bahnschrift Condensed" panose="020B0502040204020203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3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3741226760479"/>
          <c:y val="0.12781131619115479"/>
          <c:w val="0.60384706484860118"/>
          <c:h val="0.61414523184601921"/>
        </c:manualLayout>
      </c:layout>
      <c:pieChart>
        <c:varyColors val="1"/>
        <c:ser>
          <c:idx val="0"/>
          <c:order val="0"/>
          <c:cat>
            <c:strRef>
              <c:f>'Р МП (3)'!$B$7:$B$25</c:f>
              <c:strCache>
                <c:ptCount val="19"/>
                <c:pt idx="0">
                  <c:v>"Здравоохранение" 3,0 млн. руб.</c:v>
                </c:pt>
                <c:pt idx="1">
                  <c:v>"Культура и туризм" 503,4 млн. руб.</c:v>
                </c:pt>
                <c:pt idx="2">
                  <c:v>"Образование" 3 319,1 млн. руб.</c:v>
                </c:pt>
                <c:pt idx="3">
                  <c:v> "Социальная защита населения" 36,4 млн. руб.</c:v>
                </c:pt>
                <c:pt idx="4">
                  <c:v>"Спорт" 401,3 млн. руб.</c:v>
                </c:pt>
                <c:pt idx="5">
                  <c:v> "Развитие сельского хозяйства" 13,3 млн. руб.</c:v>
                </c:pt>
                <c:pt idx="6">
                  <c:v> "Экология и окружающая среда" 158,3 млн. руб.</c:v>
                </c:pt>
                <c:pt idx="7">
                  <c:v> "Безопасность и обеспечение безопасности жизнедеятельности населения" 102,0 млн. руб.</c:v>
                </c:pt>
                <c:pt idx="8">
                  <c:v> "Жилище" 117,6 млн. руб.</c:v>
                </c:pt>
                <c:pt idx="9">
                  <c:v> "Развитие инженерной инфраструктуры, энергоэффективности и отрасли обращения с отходами" 228,2 млн. руб.</c:v>
                </c:pt>
                <c:pt idx="10">
                  <c:v> "Предпринимательство" 0,03 млн. руб.</c:v>
                </c:pt>
                <c:pt idx="11">
                  <c:v> "Управление имуществом и муниципальными финансами" 661,8 млн. руб.</c:v>
                </c:pt>
                <c:pt idx="12">
                  <c:v> "Развитие институтов гражданского общества, повышение эффективности местного самоуправления и реализации молодежной политики" 43,0 млн. руб.</c:v>
                </c:pt>
                <c:pt idx="13">
                  <c:v>"Развитие и функционирование дорожно-транспортного комплекса" 590,1 млн. руб.</c:v>
                </c:pt>
                <c:pt idx="14">
                  <c:v> "Цифровое муниципальное образование" 137,3 млн. руб.</c:v>
                </c:pt>
                <c:pt idx="15">
                  <c:v>"Архитектура и градостроительство" 3,1 млн. руб.</c:v>
                </c:pt>
                <c:pt idx="16">
                  <c:v> "Формирование современной комфортной городской среды" 853,8 млн. руб.</c:v>
                </c:pt>
                <c:pt idx="17">
                  <c:v>"Строительство объектов социальной инфраструктуры" 556,7 млн. руб.</c:v>
                </c:pt>
                <c:pt idx="18">
                  <c:v>"Переселение граждан из аварийного жилищного фонда" 1 090,8 млн. руб.</c:v>
                </c:pt>
              </c:strCache>
            </c:strRef>
          </c:cat>
          <c:val>
            <c:numRef>
              <c:f>'Р МП (3)'!$C$7:$C$25</c:f>
            </c:numRef>
          </c:val>
          <c:extLst>
            <c:ext xmlns:c16="http://schemas.microsoft.com/office/drawing/2014/chart" uri="{C3380CC4-5D6E-409C-BE32-E72D297353CC}">
              <c16:uniqueId val="{00000000-38BA-4C08-A479-9006CAE868E3}"/>
            </c:ext>
          </c:extLst>
        </c:ser>
        <c:ser>
          <c:idx val="1"/>
          <c:order val="1"/>
          <c:spPr>
            <a:effectLst>
              <a:outerShdw blurRad="127000" dist="88900" dir="5400000" sx="93000" sy="93000" algn="t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orthographicFront"/>
              <a:lightRig rig="flat" dir="t">
                <a:rot lat="0" lon="0" rev="3600000"/>
              </a:lightRig>
            </a:scene3d>
            <a:sp3d prstMaterial="metal">
              <a:bevelT w="57150" h="101600"/>
              <a:contourClr>
                <a:srgbClr val="000000"/>
              </a:contourClr>
            </a:sp3d>
          </c:spPr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1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8BA-4C08-A479-9006CAE868E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2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8BA-4C08-A479-9006CAE868E3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38BA-4C08-A479-9006CAE868E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4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38BA-4C08-A479-9006CAE868E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5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BA-4C08-A479-9006CAE868E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6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38BA-4C08-A479-9006CAE868E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1">
                      <a:lumMod val="6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38BA-4C08-A479-9006CAE868E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2">
                      <a:lumMod val="6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38BA-4C08-A479-9006CAE868E3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3">
                      <a:lumMod val="6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38BA-4C08-A479-9006CAE868E3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4">
                      <a:lumMod val="6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38BA-4C08-A479-9006CAE868E3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5">
                      <a:lumMod val="6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38BA-4C08-A479-9006CAE868E3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6">
                      <a:lumMod val="6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38BA-4C08-A479-9006CAE868E3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38BA-4C08-A479-9006CAE868E3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38BA-4C08-A479-9006CAE868E3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38BA-4C08-A479-9006CAE868E3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0-38BA-4C08-A479-9006CAE868E3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2-38BA-4C08-A479-9006CAE868E3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4-38BA-4C08-A479-9006CAE868E3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1">
                      <a:lumMod val="80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127000" dist="88900" dir="5400000" sx="93000" sy="93000" algn="t" rotWithShape="0">
                  <a:prstClr val="black">
                    <a:alpha val="40000"/>
                  </a:prstClr>
                </a:outerShdw>
                <a:softEdge rad="31750"/>
              </a:effectLst>
              <a:scene3d>
                <a:camera prst="orthographicFront"/>
                <a:lightRig rig="flat" dir="t">
                  <a:rot lat="0" lon="0" rev="3600000"/>
                </a:lightRig>
              </a:scene3d>
              <a:sp3d prstMaterial="metal">
                <a:bevelT w="5715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6-38BA-4C08-A479-9006CAE868E3}"/>
              </c:ext>
            </c:extLst>
          </c:dPt>
          <c:dLbls>
            <c:dLbl>
              <c:idx val="0"/>
              <c:layout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BA-4C08-A479-9006CAE868E3}"/>
                </c:ext>
              </c:extLst>
            </c:dLbl>
            <c:dLbl>
              <c:idx val="1"/>
              <c:layout>
                <c:manualLayout>
                  <c:x val="4.0862409484579559E-3"/>
                  <c:y val="2.053189470832828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BA-4C08-A479-9006CAE868E3}"/>
                </c:ext>
              </c:extLst>
            </c:dLbl>
            <c:dLbl>
              <c:idx val="2"/>
              <c:layout>
                <c:manualLayout>
                  <c:x val="-5.801903114798993E-3"/>
                  <c:y val="-8.558349946135822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8BA-4C08-A479-9006CAE868E3}"/>
                </c:ext>
              </c:extLst>
            </c:dLbl>
            <c:dLbl>
              <c:idx val="3"/>
              <c:layout>
                <c:manualLayout>
                  <c:x val="1.6518865207475177E-2"/>
                  <c:y val="-2.69686014912200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8BA-4C08-A479-9006CAE868E3}"/>
                </c:ext>
              </c:extLst>
            </c:dLbl>
            <c:dLbl>
              <c:idx val="4"/>
              <c:layout>
                <c:manualLayout>
                  <c:x val="4.1564737675997783E-2"/>
                  <c:y val="1.216235025072120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4.4373165897348993E-2"/>
                      <c:h val="4.8055677958379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8BA-4C08-A479-9006CAE868E3}"/>
                </c:ext>
              </c:extLst>
            </c:dLbl>
            <c:dLbl>
              <c:idx val="5"/>
              <c:layout>
                <c:manualLayout>
                  <c:x val="4.923966339196565E-2"/>
                  <c:y val="3.773488338998538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8BA-4C08-A479-9006CAE868E3}"/>
                </c:ext>
              </c:extLst>
            </c:dLbl>
            <c:dLbl>
              <c:idx val="6"/>
              <c:layout>
                <c:manualLayout>
                  <c:x val="2.3698269194434872E-2"/>
                  <c:y val="4.62986946519050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8BA-4C08-A479-9006CAE868E3}"/>
                </c:ext>
              </c:extLst>
            </c:dLbl>
            <c:dLbl>
              <c:idx val="7"/>
              <c:layout>
                <c:manualLayout>
                  <c:x val="6.9672018041873618E-3"/>
                  <c:y val="4.65315027418925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8BA-4C08-A479-9006CAE868E3}"/>
                </c:ext>
              </c:extLst>
            </c:dLbl>
            <c:dLbl>
              <c:idx val="8"/>
              <c:layout>
                <c:manualLayout>
                  <c:x val="-7.4866062298810394E-3"/>
                  <c:y val="3.79558326228421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8BA-4C08-A479-9006CAE868E3}"/>
                </c:ext>
              </c:extLst>
            </c:dLbl>
            <c:dLbl>
              <c:idx val="9"/>
              <c:layout>
                <c:manualLayout>
                  <c:x val="-1.628888368383697E-2"/>
                  <c:y val="2.669631588999474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4.4934851541619227E-2"/>
                      <c:h val="4.45877424356095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38BA-4C08-A479-9006CAE868E3}"/>
                </c:ext>
              </c:extLst>
            </c:dLbl>
            <c:dLbl>
              <c:idx val="10"/>
              <c:layout>
                <c:manualLayout>
                  <c:x val="-2.1921838833194048E-2"/>
                  <c:y val="-3.3908529514198797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8BA-4C08-A479-9006CAE868E3}"/>
                </c:ext>
              </c:extLst>
            </c:dLbl>
            <c:dLbl>
              <c:idx val="11"/>
              <c:layout>
                <c:manualLayout>
                  <c:x val="-3.6037220209785606E-3"/>
                  <c:y val="-1.40583630532937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8BA-4C08-A479-9006CAE868E3}"/>
                </c:ext>
              </c:extLst>
            </c:dLbl>
            <c:dLbl>
              <c:idx val="13"/>
              <c:layout>
                <c:manualLayout>
                  <c:x val="-2.1783673010146785E-3"/>
                  <c:y val="-2.09889288206429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38BA-4C08-A479-9006CAE868E3}"/>
                </c:ext>
              </c:extLst>
            </c:dLbl>
            <c:dLbl>
              <c:idx val="15"/>
              <c:layout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Bahnschrift Condensed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38BA-4C08-A479-9006CAE868E3}"/>
                </c:ext>
              </c:extLst>
            </c:dLbl>
            <c:dLbl>
              <c:idx val="16"/>
              <c:layout>
                <c:manualLayout>
                  <c:x val="8.0792509254102689E-3"/>
                  <c:y val="3.049754771317544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38BA-4C08-A479-9006CAE868E3}"/>
                </c:ext>
              </c:extLst>
            </c:dLbl>
            <c:dLbl>
              <c:idx val="17"/>
              <c:layout>
                <c:manualLayout>
                  <c:x val="1.0606880551842435E-2"/>
                  <c:y val="-5.77619964822884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38BA-4C08-A479-9006CAE868E3}"/>
                </c:ext>
              </c:extLst>
            </c:dLbl>
            <c:dLbl>
              <c:idx val="18"/>
              <c:layout>
                <c:manualLayout>
                  <c:x val="1.5912156257231191E-2"/>
                  <c:y val="4.297119296357832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38BA-4C08-A479-9006CAE868E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Bahnschrift Condensed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 МП (3)'!$B$7:$B$25</c:f>
              <c:strCache>
                <c:ptCount val="19"/>
                <c:pt idx="0">
                  <c:v>"Здравоохранение" 3,0 млн. руб.</c:v>
                </c:pt>
                <c:pt idx="1">
                  <c:v>"Культура и туризм" 503,4 млн. руб.</c:v>
                </c:pt>
                <c:pt idx="2">
                  <c:v>"Образование" 3 319,1 млн. руб.</c:v>
                </c:pt>
                <c:pt idx="3">
                  <c:v> "Социальная защита населения" 36,4 млн. руб.</c:v>
                </c:pt>
                <c:pt idx="4">
                  <c:v>"Спорт" 401,3 млн. руб.</c:v>
                </c:pt>
                <c:pt idx="5">
                  <c:v> "Развитие сельского хозяйства" 13,3 млн. руб.</c:v>
                </c:pt>
                <c:pt idx="6">
                  <c:v> "Экология и окружающая среда" 158,3 млн. руб.</c:v>
                </c:pt>
                <c:pt idx="7">
                  <c:v> "Безопасность и обеспечение безопасности жизнедеятельности населения" 102,0 млн. руб.</c:v>
                </c:pt>
                <c:pt idx="8">
                  <c:v> "Жилище" 117,6 млн. руб.</c:v>
                </c:pt>
                <c:pt idx="9">
                  <c:v> "Развитие инженерной инфраструктуры, энергоэффективности и отрасли обращения с отходами" 228,2 млн. руб.</c:v>
                </c:pt>
                <c:pt idx="10">
                  <c:v> "Предпринимательство" 0,03 млн. руб.</c:v>
                </c:pt>
                <c:pt idx="11">
                  <c:v> "Управление имуществом и муниципальными финансами" 661,8 млн. руб.</c:v>
                </c:pt>
                <c:pt idx="12">
                  <c:v> "Развитие институтов гражданского общества, повышение эффективности местного самоуправления и реализации молодежной политики" 43,0 млн. руб.</c:v>
                </c:pt>
                <c:pt idx="13">
                  <c:v>"Развитие и функционирование дорожно-транспортного комплекса" 590,1 млн. руб.</c:v>
                </c:pt>
                <c:pt idx="14">
                  <c:v> "Цифровое муниципальное образование" 137,3 млн. руб.</c:v>
                </c:pt>
                <c:pt idx="15">
                  <c:v>"Архитектура и градостроительство" 3,1 млн. руб.</c:v>
                </c:pt>
                <c:pt idx="16">
                  <c:v> "Формирование современной комфортной городской среды" 853,8 млн. руб.</c:v>
                </c:pt>
                <c:pt idx="17">
                  <c:v>"Строительство объектов социальной инфраструктуры" 556,7 млн. руб.</c:v>
                </c:pt>
                <c:pt idx="18">
                  <c:v>"Переселение граждан из аварийного жилищного фонда" 1 090,8 млн. руб.</c:v>
                </c:pt>
              </c:strCache>
            </c:strRef>
          </c:cat>
          <c:val>
            <c:numRef>
              <c:f>'Р МП (3)'!$D$7:$D$25</c:f>
              <c:numCache>
                <c:formatCode>[&gt;=0.005]#\ ##0.0\ ;[Red][&lt;=-0.005]\-#\ ##0.0\ ;#\ ##0.0</c:formatCode>
                <c:ptCount val="19"/>
                <c:pt idx="0">
                  <c:v>3025.8319999999999</c:v>
                </c:pt>
                <c:pt idx="1">
                  <c:v>503350.83503000002</c:v>
                </c:pt>
                <c:pt idx="2">
                  <c:v>3319069.11723</c:v>
                </c:pt>
                <c:pt idx="3">
                  <c:v>36408.08584</c:v>
                </c:pt>
                <c:pt idx="4">
                  <c:v>401259.76812000002</c:v>
                </c:pt>
                <c:pt idx="5">
                  <c:v>13345.939979999999</c:v>
                </c:pt>
                <c:pt idx="6">
                  <c:v>158310.84630999999</c:v>
                </c:pt>
                <c:pt idx="7">
                  <c:v>102011.8846</c:v>
                </c:pt>
                <c:pt idx="8">
                  <c:v>117606.17427</c:v>
                </c:pt>
                <c:pt idx="9">
                  <c:v>228239.60857000001</c:v>
                </c:pt>
                <c:pt idx="10" formatCode="[&gt;=0.005]#\ ##0.00\ ;[Red][&lt;=-0.005]\-#\ ##0.00\ ;#\ ##0.00">
                  <c:v>34.799999999999997</c:v>
                </c:pt>
                <c:pt idx="11">
                  <c:v>661788.70733</c:v>
                </c:pt>
                <c:pt idx="12">
                  <c:v>43039.380429999997</c:v>
                </c:pt>
                <c:pt idx="13">
                  <c:v>590068.66908000002</c:v>
                </c:pt>
                <c:pt idx="14">
                  <c:v>137289.40241000001</c:v>
                </c:pt>
                <c:pt idx="15">
                  <c:v>3098.9543199999998</c:v>
                </c:pt>
                <c:pt idx="16">
                  <c:v>853792.30220000003</c:v>
                </c:pt>
                <c:pt idx="17">
                  <c:v>556723.44313999999</c:v>
                </c:pt>
                <c:pt idx="18">
                  <c:v>1090807.43793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38BA-4C08-A479-9006CAE86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000" baseline="0">
                <a:ln>
                  <a:noFill/>
                </a:ln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278438276851046"/>
          <c:y val="0"/>
          <c:w val="0.35721561723148954"/>
          <c:h val="1"/>
        </c:manualLayout>
      </c:layout>
      <c:overlay val="0"/>
      <c:spPr>
        <a:noFill/>
        <a:ln cmpd="sng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0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139700">
        <a:schemeClr val="accent6">
          <a:satMod val="175000"/>
          <a:alpha val="40000"/>
        </a:schemeClr>
      </a:glo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0.44422</cdr:x>
      <cdr:y>0.71975</cdr:y>
    </cdr:from>
    <cdr:to>
      <cdr:x>0.46822</cdr:x>
      <cdr:y>0.82314</cdr:y>
    </cdr:to>
    <cdr:sp macro="" textlink="">
      <cdr:nvSpPr>
        <cdr:cNvPr id="6" name="Выгнутая влево стрелка 5"/>
        <cdr:cNvSpPr/>
      </cdr:nvSpPr>
      <cdr:spPr>
        <a:xfrm xmlns:a="http://schemas.openxmlformats.org/drawingml/2006/main" rot="20255005" flipH="1">
          <a:off x="4475635" y="5394967"/>
          <a:ext cx="241767" cy="774938"/>
        </a:xfrm>
        <a:prstGeom xmlns:a="http://schemas.openxmlformats.org/drawingml/2006/main" prst="curvedRightArrow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28556E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0.64657</cdr:x>
      <cdr:y>0.53258</cdr:y>
    </cdr:from>
    <cdr:to>
      <cdr:x>0.84277</cdr:x>
      <cdr:y>0.65303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6135" y="963845"/>
          <a:ext cx="1758833" cy="217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rgbClr val="002060"/>
              </a:solidFill>
              <a:latin typeface="Bahnschrift Condensed" panose="020B0502040204020203" pitchFamily="34" charset="0"/>
            </a:rPr>
            <a:t>56 % от плана</a:t>
          </a:r>
        </a:p>
      </cdr:txBody>
    </cdr:sp>
  </cdr:relSizeAnchor>
  <cdr:relSizeAnchor xmlns:cdr="http://schemas.openxmlformats.org/drawingml/2006/chartDrawing">
    <cdr:from>
      <cdr:x>0.54782</cdr:x>
      <cdr:y>0.72604</cdr:y>
    </cdr:from>
    <cdr:to>
      <cdr:x>0.66938</cdr:x>
      <cdr:y>0.86293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63847" y="1313956"/>
          <a:ext cx="1168013" cy="247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  <a:latin typeface="Bahnschrift Condensed" panose="020B0502040204020203" pitchFamily="34" charset="0"/>
            </a:rPr>
            <a:t>+ 36 %</a:t>
          </a:r>
        </a:p>
      </cdr:txBody>
    </cdr:sp>
  </cdr:relSizeAnchor>
  <cdr:relSizeAnchor xmlns:cdr="http://schemas.openxmlformats.org/drawingml/2006/chartDrawing">
    <cdr:from>
      <cdr:x>0.51059</cdr:x>
      <cdr:y>0.80985</cdr:y>
    </cdr:from>
    <cdr:to>
      <cdr:x>0.62841</cdr:x>
      <cdr:y>0.90594</cdr:y>
    </cdr:to>
    <cdr:sp macro="" textlink="">
      <cdr:nvSpPr>
        <cdr:cNvPr id="5" name="Выгнутая вправо стрелка 4"/>
        <cdr:cNvSpPr/>
      </cdr:nvSpPr>
      <cdr:spPr>
        <a:xfrm xmlns:a="http://schemas.openxmlformats.org/drawingml/2006/main" rot="4322895">
          <a:off x="5385192" y="986523"/>
          <a:ext cx="173899" cy="1132092"/>
        </a:xfrm>
        <a:prstGeom xmlns:a="http://schemas.openxmlformats.org/drawingml/2006/main" prst="curvedLeftArrow">
          <a:avLst/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>
          <a:scene3d>
            <a:camera prst="isometricLeftDown"/>
            <a:lightRig rig="threePt" dir="t"/>
          </a:scene3d>
        </a:bodyPr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0.66824</cdr:x>
      <cdr:y>0.62514</cdr:y>
    </cdr:from>
    <cdr:to>
      <cdr:x>0.79333</cdr:x>
      <cdr:y>0.72241</cdr:y>
    </cdr:to>
    <cdr:sp macro="" textlink="">
      <cdr:nvSpPr>
        <cdr:cNvPr id="6" name="Выгнутая вправо стрелка 5"/>
        <cdr:cNvSpPr/>
      </cdr:nvSpPr>
      <cdr:spPr>
        <a:xfrm xmlns:a="http://schemas.openxmlformats.org/drawingml/2006/main" rot="15220485" flipH="1">
          <a:off x="6463062" y="658687"/>
          <a:ext cx="176035" cy="1121368"/>
        </a:xfrm>
        <a:prstGeom xmlns:a="http://schemas.openxmlformats.org/drawingml/2006/main" prst="curvedLeftArrow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scene3d>
            <a:camera prst="isometricLeftDown"/>
            <a:lightRig rig="threePt" dir="t"/>
          </a:scene3d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0.18899</cdr:x>
      <cdr:y>0.37453</cdr:y>
    </cdr:from>
    <cdr:to>
      <cdr:x>0.43781</cdr:x>
      <cdr:y>0.66782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774045" y="1130628"/>
          <a:ext cx="1019065" cy="885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ln>
                <a:noFill/>
              </a:ln>
              <a:solidFill>
                <a:srgbClr val="002060"/>
              </a:solidFill>
              <a:latin typeface="Bahnschrift Condensed" panose="020B0502040204020203" pitchFamily="34" charset="0"/>
            </a:rPr>
            <a:t>Исполнение</a:t>
          </a:r>
        </a:p>
        <a:p xmlns:a="http://schemas.openxmlformats.org/drawingml/2006/main">
          <a:pPr algn="ctr"/>
          <a:r>
            <a:rPr lang="ru-RU" sz="1200" b="1" dirty="0">
              <a:ln>
                <a:noFill/>
              </a:ln>
              <a:solidFill>
                <a:srgbClr val="002060"/>
              </a:solidFill>
              <a:latin typeface="Bahnschrift Condensed" panose="020B0502040204020203" pitchFamily="34" charset="0"/>
            </a:rPr>
            <a:t>9 мес.2023 - </a:t>
          </a:r>
        </a:p>
        <a:p xmlns:a="http://schemas.openxmlformats.org/drawingml/2006/main">
          <a:pPr algn="ctr"/>
          <a:r>
            <a:rPr lang="ru-RU" sz="1200" b="1" dirty="0">
              <a:ln>
                <a:noFill/>
              </a:ln>
              <a:solidFill>
                <a:srgbClr val="002060"/>
              </a:solidFill>
              <a:latin typeface="Bahnschrift Condensed" panose="020B0502040204020203" pitchFamily="34" charset="0"/>
            </a:rPr>
            <a:t>4 957,2</a:t>
          </a:r>
          <a:r>
            <a:rPr lang="ru-RU" sz="1200" b="1" baseline="0" dirty="0">
              <a:ln>
                <a:noFill/>
              </a:ln>
              <a:solidFill>
                <a:srgbClr val="002060"/>
              </a:solidFill>
              <a:latin typeface="Bahnschrift Condensed" panose="020B0502040204020203" pitchFamily="34" charset="0"/>
            </a:rPr>
            <a:t> млн. руб.</a:t>
          </a:r>
          <a:endParaRPr lang="ru-RU" sz="1200" b="1" dirty="0">
            <a:ln>
              <a:noFill/>
            </a:ln>
            <a:solidFill>
              <a:srgbClr val="002060"/>
            </a:solidFill>
            <a:latin typeface="Bahnschrift Condensed" panose="020B05020402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0.39763</cdr:x>
      <cdr:y>0.5799</cdr:y>
    </cdr:from>
    <cdr:to>
      <cdr:x>0.73571</cdr:x>
      <cdr:y>0.6552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3635896" y="1254399"/>
          <a:ext cx="3091404" cy="1628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+mn-ea"/>
              <a:cs typeface="+mn-cs"/>
            </a:rPr>
            <a:t>исполнение </a:t>
          </a:r>
          <a:r>
            <a:rPr lang="ru-RU" sz="1100" dirty="0">
              <a:solidFill>
                <a:srgbClr val="002060"/>
              </a:solidFill>
              <a:latin typeface="Bahnschrift Condensed" panose="020B0502040204020203" pitchFamily="34" charset="0"/>
            </a:rPr>
            <a:t>36 %  / + 8% к 1 пол.2023</a:t>
          </a:r>
        </a:p>
      </cdr:txBody>
    </cdr:sp>
  </cdr:relSizeAnchor>
  <cdr:relSizeAnchor xmlns:cdr="http://schemas.openxmlformats.org/drawingml/2006/chartDrawing">
    <cdr:from>
      <cdr:x>0.55512</cdr:x>
      <cdr:y>0.37608</cdr:y>
    </cdr:from>
    <cdr:to>
      <cdr:x>0.83635</cdr:x>
      <cdr:y>0.42853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5076056" y="813495"/>
          <a:ext cx="2571568" cy="1134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+mn-ea"/>
              <a:cs typeface="+mn-cs"/>
            </a:rPr>
            <a:t>исполнение </a:t>
          </a:r>
          <a:r>
            <a:rPr lang="ru-RU" sz="1100" dirty="0">
              <a:solidFill>
                <a:srgbClr val="002060"/>
              </a:solidFill>
              <a:latin typeface="Bahnschrift Condensed" panose="020B0502040204020203" pitchFamily="34" charset="0"/>
            </a:rPr>
            <a:t>34 % / + 26% к 1 пол.2023</a:t>
          </a:r>
        </a:p>
      </cdr:txBody>
    </cdr:sp>
  </cdr:relSizeAnchor>
  <cdr:relSizeAnchor xmlns:cdr="http://schemas.openxmlformats.org/drawingml/2006/chartDrawing">
    <cdr:from>
      <cdr:x>0.32675</cdr:x>
      <cdr:y>0.00411</cdr:y>
    </cdr:from>
    <cdr:to>
      <cdr:x>0.54854</cdr:x>
      <cdr:y>0.06164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2987824" y="8880"/>
          <a:ext cx="2028048" cy="1244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solidFill>
                <a:srgbClr val="002060"/>
              </a:solidFill>
              <a:latin typeface="Bahnschrift Condensed" panose="020B0502040204020203" pitchFamily="34" charset="0"/>
            </a:rPr>
            <a:t> </a:t>
          </a:r>
          <a:r>
            <a:rPr lang="ru-RU" sz="1100" dirty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+mn-ea"/>
              <a:cs typeface="+mn-cs"/>
            </a:rPr>
            <a:t>исполнение </a:t>
          </a:r>
          <a:r>
            <a:rPr lang="ru-RU" sz="1100" dirty="0">
              <a:solidFill>
                <a:srgbClr val="002060"/>
              </a:solidFill>
              <a:latin typeface="Bahnschrift Condensed" panose="020B0502040204020203" pitchFamily="34" charset="0"/>
            </a:rPr>
            <a:t>42 %</a:t>
          </a:r>
        </a:p>
      </cdr:txBody>
    </cdr:sp>
  </cdr:relSizeAnchor>
  <cdr:relSizeAnchor xmlns:cdr="http://schemas.openxmlformats.org/drawingml/2006/chartDrawing">
    <cdr:from>
      <cdr:x>0.36613</cdr:x>
      <cdr:y>0.18044</cdr:y>
    </cdr:from>
    <cdr:to>
      <cdr:x>0.69516</cdr:x>
      <cdr:y>0.24051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47864" y="390303"/>
          <a:ext cx="3008651" cy="1299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solidFill>
                <a:srgbClr val="002060"/>
              </a:solidFill>
              <a:effectLst/>
              <a:latin typeface="Bahnschrift Condensed" panose="020B0502040204020203" pitchFamily="34" charset="0"/>
              <a:ea typeface="+mn-ea"/>
              <a:cs typeface="+mn-cs"/>
            </a:rPr>
            <a:t>исполнение </a:t>
          </a:r>
          <a:r>
            <a:rPr lang="ru-RU" sz="1100" dirty="0">
              <a:solidFill>
                <a:srgbClr val="002060"/>
              </a:solidFill>
              <a:latin typeface="Bahnschrift Condensed" panose="020B0502040204020203" pitchFamily="34" charset="0"/>
            </a:rPr>
            <a:t>19 % / + 19 % к 1 пол.2023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D3332-3A0B-4D25-B4A6-886D0E6E23FF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EAB27-C041-4D95-8F8B-B14585FAD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8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EAB27-C041-4D95-8F8B-B14585FADB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75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EAB27-C041-4D95-8F8B-B14585FADB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07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EAB27-C041-4D95-8F8B-B14585FADB3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693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EAB27-C041-4D95-8F8B-B14585FADB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9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EAB27-C041-4D95-8F8B-B14585FADB3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3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5612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6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15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6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90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46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81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8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264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97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10.10.2023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96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215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">
              <a:srgbClr val="FDD3A5"/>
            </a:gs>
            <a:gs pos="43000">
              <a:srgbClr val="FDD3A1"/>
            </a:gs>
            <a:gs pos="84000">
              <a:srgbClr val="B7BBDF"/>
            </a:gs>
            <a:gs pos="100000">
              <a:srgbClr val="9FA4D5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54310" y="1772816"/>
            <a:ext cx="8496944" cy="316835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Информация</a:t>
            </a:r>
            <a:endParaRPr lang="ru-RU" sz="3600" b="1" dirty="0" smtClean="0">
              <a:solidFill>
                <a:srgbClr val="002060"/>
              </a:solidFill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  <a:p>
            <a:pPr marL="4572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об исполнении бюджета Дмитровского городского округа Московской области </a:t>
            </a:r>
          </a:p>
          <a:p>
            <a:pPr marL="4572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за 9 месяцев 2023 года</a:t>
            </a:r>
          </a:p>
          <a:p>
            <a:pPr algn="ctr">
              <a:buClr>
                <a:srgbClr val="F14124">
                  <a:lumMod val="75000"/>
                </a:srgbClr>
              </a:buClr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54310" y="5805264"/>
            <a:ext cx="8496944" cy="66609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Подготовлено </a:t>
            </a:r>
            <a:r>
              <a:rPr lang="ru-RU" sz="1600" b="1" i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Ф</a:t>
            </a:r>
            <a:r>
              <a:rPr lang="ru-RU" sz="1600" b="1" i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инансовым управлением администрации </a:t>
            </a:r>
          </a:p>
          <a:p>
            <a:pPr marL="4572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Дмитровского городского округа Московской области</a:t>
            </a:r>
          </a:p>
          <a:p>
            <a:pPr algn="ctr">
              <a:buClr>
                <a:srgbClr val="F14124">
                  <a:lumMod val="75000"/>
                </a:srgbClr>
              </a:buClr>
            </a:pPr>
            <a:endParaRPr lang="ru-RU" sz="1800" b="1" dirty="0">
              <a:solidFill>
                <a:srgbClr val="4E67C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977" y="11905"/>
            <a:ext cx="1403648" cy="202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9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DD3A5"/>
            </a:gs>
            <a:gs pos="100000">
              <a:srgbClr val="9FA4D5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049" y="188640"/>
            <a:ext cx="85689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Исполнение основных характеристик </a:t>
            </a: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бюджета Дмитровского городского </a:t>
            </a:r>
            <a:r>
              <a:rPr lang="ru-RU" sz="2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округа за </a:t>
            </a: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9 месяцев 2023 </a:t>
            </a: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года,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млн</a:t>
            </a:r>
            <a:r>
              <a:rPr lang="ru-RU" sz="24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. руб</a:t>
            </a:r>
            <a:r>
              <a:rPr lang="ru-RU" sz="2400" b="1" dirty="0">
                <a:solidFill>
                  <a:srgbClr val="4E67C8">
                    <a:lumMod val="75000"/>
                  </a:srgb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62369"/>
              </p:ext>
            </p:extLst>
          </p:nvPr>
        </p:nvGraphicFramePr>
        <p:xfrm>
          <a:off x="323528" y="1512079"/>
          <a:ext cx="8640960" cy="4775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94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Факт за 9 мес. 2022 г.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План на 2023 г.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Факт за 9 мес. 2023 г.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Отклонение по отношению к факту за 9 мес. 2022 г. </a:t>
                      </a:r>
                      <a:b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</a:br>
                      <a:endParaRPr lang="ru-RU" sz="1600" b="1" i="0" u="none" strike="noStrike" dirty="0">
                        <a:solidFill>
                          <a:srgbClr val="002368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2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Доходы всего, в т.ч.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6 694,5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16 238,0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9 088,3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2 393,8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9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3 086,7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5 346,6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3 423,6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336,9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9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486,0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815,4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707,6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221,6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9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3 121,8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10 076,1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4 957,2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1 835,4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Расходы бюджета - всего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6 095,0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17 162,6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8 863,4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2 768,4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1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Профицит (+)/Дефицит(-)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599,4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-892,9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224,8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-374,6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0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Condensed" panose="020B0502040204020203" pitchFamily="34" charset="0"/>
                        </a:rPr>
                        <a:t>Муниципальный долг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640,0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Х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743,9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368"/>
                          </a:solidFill>
                          <a:effectLst/>
                          <a:latin typeface="Bahnschrift SemiBold Condensed" panose="020B0502040204020203" pitchFamily="34" charset="0"/>
                        </a:rPr>
                        <a:t>103,9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7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DD3A5"/>
            </a:gs>
            <a:gs pos="100000">
              <a:srgbClr val="9FA4D5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25320" y="198150"/>
            <a:ext cx="8787522" cy="100801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Исполнение </a:t>
            </a: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доходов бюджета </a:t>
            </a:r>
            <a:r>
              <a:rPr lang="ru-RU" sz="2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Дмитровского городского округа </a:t>
            </a:r>
            <a:endParaRPr lang="ru-RU" sz="2800" b="1" dirty="0" smtClean="0">
              <a:solidFill>
                <a:srgbClr val="002060"/>
              </a:solidFill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за 9 месяцев 2023 </a:t>
            </a:r>
            <a:r>
              <a:rPr lang="ru-RU" sz="2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года</a:t>
            </a: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,</a:t>
            </a:r>
            <a:r>
              <a:rPr lang="ru-RU" sz="24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 млн. руб.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</a:t>
            </a:r>
            <a:endParaRPr lang="ru-RU" sz="2000" b="1" dirty="0">
              <a:solidFill>
                <a:srgbClr val="002060"/>
              </a:solidFill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0428" y="1471453"/>
            <a:ext cx="7236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План – </a:t>
            </a:r>
            <a:r>
              <a:rPr lang="ru-RU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16 </a:t>
            </a: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238,0                               Исполнение на </a:t>
            </a: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01.10.2023 </a:t>
            </a: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– </a:t>
            </a:r>
            <a:r>
              <a:rPr lang="ru-RU" sz="2000" b="1" dirty="0">
                <a:solidFill>
                  <a:srgbClr val="002368"/>
                </a:solidFill>
                <a:latin typeface="Bahnschrift SemiBold Condensed" panose="020B0502040204020203" pitchFamily="34" charset="0"/>
              </a:rPr>
              <a:t>9 088,3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43316" y="1921409"/>
            <a:ext cx="1879893" cy="461665"/>
          </a:xfrm>
          <a:prstGeom prst="rect">
            <a:avLst/>
          </a:prstGeom>
          <a:noFill/>
          <a:ln w="57150">
            <a:solidFill>
              <a:srgbClr val="36749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56 % к плану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592808"/>
              </p:ext>
            </p:extLst>
          </p:nvPr>
        </p:nvGraphicFramePr>
        <p:xfrm>
          <a:off x="-465604" y="-318808"/>
          <a:ext cx="10075208" cy="7495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Выгнутая влево стрелка 17"/>
          <p:cNvSpPr/>
          <p:nvPr/>
        </p:nvSpPr>
        <p:spPr>
          <a:xfrm rot="20207802">
            <a:off x="1549464" y="5834899"/>
            <a:ext cx="208620" cy="531119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98A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"/>
          <p:cNvSpPr txBox="1"/>
          <p:nvPr/>
        </p:nvSpPr>
        <p:spPr>
          <a:xfrm>
            <a:off x="3707904" y="5319795"/>
            <a:ext cx="613225" cy="2469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baseline="0" dirty="0">
                <a:solidFill>
                  <a:srgbClr val="28556E"/>
                </a:solidFill>
                <a:latin typeface="Bahnschrift Condensed" panose="020B0502040204020203" pitchFamily="34" charset="0"/>
              </a:rPr>
              <a:t>+</a:t>
            </a:r>
            <a:r>
              <a:rPr lang="en-US" sz="1400" b="1" baseline="0" dirty="0">
                <a:solidFill>
                  <a:srgbClr val="28556E"/>
                </a:solidFill>
                <a:latin typeface="Bahnschrift Condensed" panose="020B0502040204020203" pitchFamily="34" charset="0"/>
              </a:rPr>
              <a:t> </a:t>
            </a:r>
            <a:r>
              <a:rPr lang="ru-RU" sz="1400" b="1" baseline="0" dirty="0" smtClean="0">
                <a:solidFill>
                  <a:srgbClr val="28556E"/>
                </a:solidFill>
                <a:latin typeface="Bahnschrift Condensed" panose="020B0502040204020203" pitchFamily="34" charset="0"/>
              </a:rPr>
              <a:t>58 </a:t>
            </a:r>
            <a:r>
              <a:rPr lang="en-US" sz="1400" b="1" dirty="0">
                <a:solidFill>
                  <a:srgbClr val="28556E"/>
                </a:solidFill>
                <a:latin typeface="Bahnschrift Condensed" panose="020B0502040204020203" pitchFamily="34" charset="0"/>
              </a:rPr>
              <a:t>%</a:t>
            </a:r>
            <a:endParaRPr lang="ru-RU" sz="1400" b="1" dirty="0">
              <a:solidFill>
                <a:srgbClr val="28556E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547664" y="5949280"/>
            <a:ext cx="613225" cy="3023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baseline="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+</a:t>
            </a:r>
            <a:r>
              <a:rPr lang="en-US" sz="1400" b="1" baseline="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1400" b="1" baseline="0" dirty="0" smtClean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16 %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304816"/>
              </p:ext>
            </p:extLst>
          </p:nvPr>
        </p:nvGraphicFramePr>
        <p:xfrm>
          <a:off x="244970" y="2019188"/>
          <a:ext cx="8964488" cy="180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1691680" y="2752794"/>
            <a:ext cx="1260963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кв. 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073,9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ru-RU" b="1" dirty="0">
              <a:solidFill>
                <a:srgbClr val="367495"/>
              </a:solidFill>
            </a:endParaRPr>
          </a:p>
          <a:p>
            <a:endParaRPr lang="ru-RU" sz="1100" b="1" dirty="0">
              <a:solidFill>
                <a:srgbClr val="367495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254001" y="2752794"/>
            <a:ext cx="1260963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 пол. 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5 566,1 </a:t>
            </a:r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4727214" y="2762753"/>
            <a:ext cx="1260963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9 мес. </a:t>
            </a:r>
            <a:r>
              <a:rPr lang="ru-RU" b="1" dirty="0"/>
              <a:t>9 </a:t>
            </a:r>
            <a:r>
              <a:rPr lang="ru-RU" b="1" dirty="0" smtClean="0"/>
              <a:t>088,3 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sz="1100" b="1" dirty="0"/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790115"/>
              </p:ext>
            </p:extLst>
          </p:nvPr>
        </p:nvGraphicFramePr>
        <p:xfrm>
          <a:off x="5007419" y="3651575"/>
          <a:ext cx="4095653" cy="301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364507"/>
              </p:ext>
            </p:extLst>
          </p:nvPr>
        </p:nvGraphicFramePr>
        <p:xfrm>
          <a:off x="-318259" y="3653879"/>
          <a:ext cx="5187095" cy="322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765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DD3A5"/>
            </a:gs>
            <a:gs pos="100000">
              <a:srgbClr val="9FA4D5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90646"/>
              </p:ext>
            </p:extLst>
          </p:nvPr>
        </p:nvGraphicFramePr>
        <p:xfrm>
          <a:off x="179512" y="836712"/>
          <a:ext cx="8820479" cy="3834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7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0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0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Утвержденный  план 2023г.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Исполнено на 01.10.2023г.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Исполнено на 01.10.2022г.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отклонение 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от исполнения за 9 мес. 2022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Расходы </a:t>
                      </a:r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бюджета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- всего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17 162,6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8 863,4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6 095,0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2 768,4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1 246,4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825,8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812,8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Национальная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безопасность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103,7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69,5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19,5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948,6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669,1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353,9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315,3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5 519,2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2 170,6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754,9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1 415,7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815,2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184,7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18,9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165,8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6 920,4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3 943,5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3 289,1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654,4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689,4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439,3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415,4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211,9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156,3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104,7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51,6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661,8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401,3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293,2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108,1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41,2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179512" y="0"/>
            <a:ext cx="8784976" cy="8367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Структура исполнения расходов бюджета </a:t>
            </a:r>
            <a:r>
              <a:rPr lang="ru-RU" sz="24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Дмитровского городского </a:t>
            </a:r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округа </a:t>
            </a: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за 9 месяцев </a:t>
            </a:r>
            <a:r>
              <a:rPr lang="ru-RU" sz="24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2023 года</a:t>
            </a:r>
            <a:r>
              <a:rPr lang="ru-RU" sz="24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млн. руб.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751793"/>
              </p:ext>
            </p:extLst>
          </p:nvPr>
        </p:nvGraphicFramePr>
        <p:xfrm>
          <a:off x="0" y="4694881"/>
          <a:ext cx="9144000" cy="216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2915816" y="6381328"/>
            <a:ext cx="1080120" cy="2880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>
                <a:solidFill>
                  <a:srgbClr val="002060"/>
                </a:solidFill>
                <a:effectLst/>
                <a:latin typeface="Bahnschrift Condensed" panose="020B0502040204020203" pitchFamily="34" charset="0"/>
                <a:ea typeface="+mn-ea"/>
                <a:cs typeface="+mn-cs"/>
              </a:rPr>
              <a:t>исполнение </a:t>
            </a:r>
            <a:r>
              <a:rPr lang="ru-RU" sz="11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100%</a:t>
            </a:r>
            <a:endParaRPr lang="ru-RU" sz="11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DD3A5"/>
            </a:gs>
            <a:gs pos="100000">
              <a:srgbClr val="9FA4D5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36125"/>
              </p:ext>
            </p:extLst>
          </p:nvPr>
        </p:nvGraphicFramePr>
        <p:xfrm>
          <a:off x="251519" y="815086"/>
          <a:ext cx="8640960" cy="5899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7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Наименование муниципальной программы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План на 2023 г.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Факт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за 9 мес. 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2023 г.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Факт за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9 мес.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2022 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г.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Отклонение по отношению к факту за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9 мес. 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2022 г.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17 112,1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8 819,3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6 076,1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2 743,2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"Образование"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4 754,4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3 319,1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3 100,7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218,3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"Переселение граждан из аварийного жилищного фонда"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2 859,5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1 090,8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54,6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1 036,2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1 963,6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853,8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625,7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228,1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1 063,9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661,8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680,1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-18,3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781,3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590,1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299,5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290,6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"Строительство объектов социальной инфраструктуры"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2 085,7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556,7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130,7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426,1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"Культура и туризм"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786,4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503,4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478,0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25,4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"Спорт"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650,9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401,3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291,6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109,7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"Развитие инженерной инфраструктуры, энергоэффективности и отрасли обращения с отходами"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730,1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228,2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18,1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210,2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"Экология и окружающая среда"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787,3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158,3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5,9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152,4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"Цифровое муниципальное образование"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184,2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137,3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143,6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-6,3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19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"Жилище"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131,2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117,6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35,1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82,5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6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156,1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102,0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80,2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21,8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103,1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43,0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36,7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"Социальная защита населения"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46,7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36,4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86,7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-50,3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"Развитие сельского хозяйства"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17,3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13,3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9,0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"Архитектура и градостроительство"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5,0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3,1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2,5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69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"Здравоохранение"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4,9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3,0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1,7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1,3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4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"Предпринимательство"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0,03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0,6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Bahnschrift Condensed" panose="020B0502040204020203" pitchFamily="34" charset="0"/>
                        </a:rPr>
                        <a:t>-0,5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179511" y="1"/>
            <a:ext cx="8784977" cy="6206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Исполнение по муниципальным программам за 9 месяцев 2023 </a:t>
            </a:r>
            <a:r>
              <a:rPr lang="ru-RU" sz="2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года</a:t>
            </a: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, </a:t>
            </a:r>
          </a:p>
          <a:p>
            <a:pPr marL="45720" indent="0" algn="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млн</a:t>
            </a:r>
            <a:r>
              <a:rPr lang="ru-RU" sz="1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27141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DD3A5"/>
            </a:gs>
            <a:gs pos="100000">
              <a:srgbClr val="9FA4D5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-324544" y="0"/>
            <a:ext cx="9577064" cy="52349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Исполнение муниципальных программ </a:t>
            </a:r>
            <a:r>
              <a:rPr lang="ru-RU" sz="2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за </a:t>
            </a:r>
            <a:r>
              <a:rPr lang="ru-RU" sz="2800" b="1" dirty="0" smtClean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9 месяцев 2023 </a:t>
            </a:r>
            <a:r>
              <a:rPr lang="ru-RU" sz="2800" b="1" dirty="0">
                <a:solidFill>
                  <a:srgbClr val="002060"/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года</a:t>
            </a:r>
            <a:endParaRPr lang="ru-RU" sz="2800" b="1" dirty="0" smtClean="0">
              <a:solidFill>
                <a:srgbClr val="002060"/>
              </a:solidFill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511917"/>
              </p:ext>
            </p:extLst>
          </p:nvPr>
        </p:nvGraphicFramePr>
        <p:xfrm>
          <a:off x="-2268760" y="449288"/>
          <a:ext cx="11305256" cy="650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1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нтеграл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5415</TotalTime>
  <Words>836</Words>
  <Application>Microsoft Office PowerPoint</Application>
  <PresentationFormat>Экран (4:3)</PresentationFormat>
  <Paragraphs>332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Bahnschrift Condensed</vt:lpstr>
      <vt:lpstr>Bahnschrift SemiBold Condensed</vt:lpstr>
      <vt:lpstr>Calibri</vt:lpstr>
      <vt:lpstr>Dubai Medium</vt:lpstr>
      <vt:lpstr>Georgia</vt:lpstr>
      <vt:lpstr>Times New Roman</vt:lpstr>
      <vt:lpstr>Tw Cen MT</vt:lpstr>
      <vt:lpstr>Tw Cen MT Condensed</vt:lpstr>
      <vt:lpstr>Wingdings 3</vt:lpstr>
      <vt:lpstr>Тема Office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tishkina</dc:creator>
  <cp:lastModifiedBy>Denisova Marina</cp:lastModifiedBy>
  <cp:revision>345</cp:revision>
  <cp:lastPrinted>2021-06-03T12:52:20Z</cp:lastPrinted>
  <dcterms:created xsi:type="dcterms:W3CDTF">2020-12-02T14:40:18Z</dcterms:created>
  <dcterms:modified xsi:type="dcterms:W3CDTF">2023-10-10T07:09:59Z</dcterms:modified>
</cp:coreProperties>
</file>